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F5DD0B-7D64-4532-8A32-8176AF2E2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397EA-2EA5-467A-A0F0-F0BE4D672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5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11FD1-567C-4DD3-A91D-382BE99D9C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3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ECAB-6C6B-4929-B7E8-FB51F330D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4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B4725-9F9D-421C-8E55-AE1FC35FD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14310-D44B-4E24-89D6-418F1FF49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5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FE0AD-91F6-4C97-9949-F406632E1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7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049E0-B96B-47F7-ABA6-197FC3470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5FD32-1FA4-4685-BD55-ACC6503AE2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0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D3467-460D-4709-897B-EF0F3C0A1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9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01977-A627-4B87-A37B-CEFF611E9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4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38DAB6-29EB-4BD0-B09A-3554B1108AC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736725"/>
          </a:xfrm>
        </p:spPr>
        <p:txBody>
          <a:bodyPr/>
          <a:lstStyle/>
          <a:p>
            <a:r>
              <a:rPr lang="en-US"/>
              <a:t>THE CONSTITUTION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1752600"/>
          </a:xfrm>
        </p:spPr>
        <p:txBody>
          <a:bodyPr/>
          <a:lstStyle/>
          <a:p>
            <a:r>
              <a:rPr lang="en-US"/>
              <a:t>Article 3—Judicial Branch</a:t>
            </a:r>
          </a:p>
        </p:txBody>
      </p:sp>
      <p:pic>
        <p:nvPicPr>
          <p:cNvPr id="2052" name="Picture 4" descr="100_25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28950"/>
            <a:ext cx="4800600" cy="360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Federal Judges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Selection Criteria</a:t>
            </a:r>
          </a:p>
          <a:p>
            <a:pPr lvl="1"/>
            <a:r>
              <a:rPr lang="en-US"/>
              <a:t>Experience and Background</a:t>
            </a:r>
          </a:p>
          <a:p>
            <a:pPr lvl="1"/>
            <a:r>
              <a:rPr lang="en-US"/>
              <a:t>Party Affiliation</a:t>
            </a:r>
          </a:p>
          <a:p>
            <a:pPr lvl="1"/>
            <a:r>
              <a:rPr lang="en-US"/>
              <a:t>Political Ideology</a:t>
            </a:r>
          </a:p>
          <a:p>
            <a:pPr lvl="1"/>
            <a:r>
              <a:rPr lang="en-US"/>
              <a:t>Race and Gender</a:t>
            </a:r>
          </a:p>
          <a:p>
            <a:pPr lvl="1"/>
            <a:r>
              <a:rPr lang="en-US"/>
              <a:t>Senatorial Courtesy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Selection Process</a:t>
            </a:r>
          </a:p>
          <a:p>
            <a:pPr lvl="1"/>
            <a:r>
              <a:rPr lang="en-US"/>
              <a:t>President’s Choice</a:t>
            </a:r>
          </a:p>
          <a:p>
            <a:pPr lvl="2"/>
            <a:r>
              <a:rPr lang="en-US"/>
              <a:t>A rigorous background check</a:t>
            </a:r>
          </a:p>
          <a:p>
            <a:pPr lvl="2"/>
            <a:r>
              <a:rPr lang="en-US"/>
              <a:t>Litmus Test</a:t>
            </a:r>
          </a:p>
          <a:p>
            <a:pPr lvl="2"/>
            <a:r>
              <a:rPr lang="en-US"/>
              <a:t>Other parties consideration</a:t>
            </a:r>
          </a:p>
          <a:p>
            <a:pPr lvl="1"/>
            <a:r>
              <a:rPr lang="en-US"/>
              <a:t>Senate Confirmation</a:t>
            </a:r>
          </a:p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4038600" cy="1465263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“The Court should be the guardian of freedom that does not worry about elections and is not swayed by public opinion polls.”</a:t>
            </a:r>
          </a:p>
          <a:p>
            <a:r>
              <a:rPr lang="en-US"/>
              <a:t>--Senator Paul Simon (D-ILL), 1992</a:t>
            </a:r>
          </a:p>
        </p:txBody>
      </p:sp>
      <p:cxnSp>
        <p:nvCxnSpPr>
          <p:cNvPr id="16390" name="AutoShape 6"/>
          <p:cNvCxnSpPr>
            <a:cxnSpLocks noChangeShapeType="1"/>
            <a:stCxn id="16389" idx="1"/>
            <a:endCxn id="16386" idx="1"/>
          </p:cNvCxnSpPr>
          <p:nvPr/>
        </p:nvCxnSpPr>
        <p:spPr bwMode="auto">
          <a:xfrm rot="10800000">
            <a:off x="457200" y="849313"/>
            <a:ext cx="152400" cy="4989512"/>
          </a:xfrm>
          <a:prstGeom prst="bentConnector3">
            <a:avLst>
              <a:gd name="adj1" fmla="val 25000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1" name="AutoShape 7"/>
          <p:cNvCxnSpPr>
            <a:cxnSpLocks noChangeShapeType="1"/>
            <a:stCxn id="16389" idx="3"/>
            <a:endCxn id="16387" idx="3"/>
          </p:cNvCxnSpPr>
          <p:nvPr/>
        </p:nvCxnSpPr>
        <p:spPr bwMode="auto">
          <a:xfrm flipH="1" flipV="1">
            <a:off x="4495800" y="3865563"/>
            <a:ext cx="152400" cy="1973262"/>
          </a:xfrm>
          <a:prstGeom prst="bentConnector3">
            <a:avLst>
              <a:gd name="adj1" fmla="val -15000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Supreme Court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# of Justices on the Supreme Court = 9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Why is there an odd number of justices?</a:t>
            </a:r>
          </a:p>
          <a:p>
            <a:pPr>
              <a:lnSpc>
                <a:spcPct val="90000"/>
              </a:lnSpc>
            </a:pPr>
            <a:r>
              <a:rPr lang="en-US" sz="2800"/>
              <a:t>The Constitution did not provide any duties for the justices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However, over the years many responsibilities have been created out of laws and tradition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Each year, Justices must decide which cases to hear, decide on the case itself, explain the decision, and take on occasional additional duties, such as serving on special commissions</a:t>
            </a:r>
          </a:p>
          <a:p>
            <a:pPr>
              <a:lnSpc>
                <a:spcPct val="90000"/>
              </a:lnSpc>
            </a:pPr>
            <a:r>
              <a:rPr lang="en-US" sz="2800"/>
              <a:t>The Chief Justice has several additional duties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presiding over sessions and conferences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Writing the majority opinion, if he agrees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Supervises the general administration of the federal court system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Supreme Court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Chief Justice---John Jay</a:t>
            </a:r>
          </a:p>
          <a:p>
            <a:r>
              <a:rPr lang="en-US"/>
              <a:t>Who is the current Chief Justice?</a:t>
            </a:r>
          </a:p>
          <a:p>
            <a:r>
              <a:rPr lang="en-US"/>
              <a:t>Who was the last Justice added to the bench?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93925" y="4724400"/>
            <a:ext cx="4968875" cy="16160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/>
              <a:t>[The Supreme Court should be] “a leader in a vital national seminar that leads to the formulation of values for the American People.”</a:t>
            </a:r>
          </a:p>
          <a:p>
            <a:r>
              <a:rPr lang="en-US" sz="2000"/>
              <a:t>--Arthur S. Miller, 1992</a:t>
            </a:r>
          </a:p>
        </p:txBody>
      </p:sp>
      <p:cxnSp>
        <p:nvCxnSpPr>
          <p:cNvPr id="19461" name="AutoShape 5"/>
          <p:cNvCxnSpPr>
            <a:cxnSpLocks noChangeShapeType="1"/>
            <a:stCxn id="19460" idx="1"/>
            <a:endCxn id="19458" idx="1"/>
          </p:cNvCxnSpPr>
          <p:nvPr/>
        </p:nvCxnSpPr>
        <p:spPr bwMode="auto">
          <a:xfrm rot="10800000">
            <a:off x="457200" y="849313"/>
            <a:ext cx="1736725" cy="4683125"/>
          </a:xfrm>
          <a:prstGeom prst="bentConnector3">
            <a:avLst>
              <a:gd name="adj1" fmla="val 113162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2" name="AutoShape 6"/>
          <p:cNvCxnSpPr>
            <a:cxnSpLocks noChangeShapeType="1"/>
            <a:stCxn id="19460" idx="3"/>
            <a:endCxn id="19458" idx="3"/>
          </p:cNvCxnSpPr>
          <p:nvPr/>
        </p:nvCxnSpPr>
        <p:spPr bwMode="auto">
          <a:xfrm flipV="1">
            <a:off x="7162800" y="849313"/>
            <a:ext cx="1524000" cy="4683125"/>
          </a:xfrm>
          <a:prstGeom prst="bentConnector3">
            <a:avLst>
              <a:gd name="adj1" fmla="val 115000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Checks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Checks on Judicial Power</a:t>
            </a:r>
          </a:p>
          <a:p>
            <a:pPr lvl="1"/>
            <a:r>
              <a:rPr lang="en-US"/>
              <a:t>Limited Powers of Enforcement</a:t>
            </a:r>
          </a:p>
          <a:p>
            <a:pPr lvl="1"/>
            <a:r>
              <a:rPr lang="en-US"/>
              <a:t>Congress</a:t>
            </a:r>
          </a:p>
          <a:p>
            <a:pPr lvl="1"/>
            <a:r>
              <a:rPr lang="en-US"/>
              <a:t>President</a:t>
            </a:r>
          </a:p>
          <a:p>
            <a:pPr lvl="1"/>
            <a:r>
              <a:rPr lang="en-US"/>
              <a:t>Public Opinion</a:t>
            </a:r>
          </a:p>
        </p:txBody>
      </p:sp>
      <p:pic>
        <p:nvPicPr>
          <p:cNvPr id="20485" name="Picture 5" descr="bd0691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14625"/>
            <a:ext cx="3871913" cy="366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Judicial Branch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Articles of Confederation did not provide for courts</a:t>
            </a:r>
          </a:p>
          <a:p>
            <a:r>
              <a:rPr lang="en-US"/>
              <a:t>Article 3 specifically creates only the Supreme Court and gives Congress the power to create lower federal courts, or “inferior courts”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90800" y="5181600"/>
            <a:ext cx="6248400" cy="118745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“judiciary is beyond comparison the weakest of the three [branches]....”</a:t>
            </a:r>
          </a:p>
          <a:p>
            <a:r>
              <a:rPr lang="en-US" sz="2400"/>
              <a:t>--Alexander Hamilton </a:t>
            </a:r>
            <a:r>
              <a:rPr lang="en-US" sz="2400" i="1"/>
              <a:t>The Federalist No. 78</a:t>
            </a:r>
          </a:p>
        </p:txBody>
      </p:sp>
      <p:cxnSp>
        <p:nvCxnSpPr>
          <p:cNvPr id="7173" name="AutoShape 5"/>
          <p:cNvCxnSpPr>
            <a:cxnSpLocks noChangeShapeType="1"/>
            <a:stCxn id="7172" idx="1"/>
            <a:endCxn id="7170" idx="1"/>
          </p:cNvCxnSpPr>
          <p:nvPr/>
        </p:nvCxnSpPr>
        <p:spPr bwMode="auto">
          <a:xfrm rot="10800000">
            <a:off x="457200" y="849313"/>
            <a:ext cx="2133600" cy="4926012"/>
          </a:xfrm>
          <a:prstGeom prst="bentConnector3">
            <a:avLst>
              <a:gd name="adj1" fmla="val 110713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Foundations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Judiciary Act of 1789</a:t>
            </a:r>
          </a:p>
          <a:p>
            <a:pPr lvl="1">
              <a:lnSpc>
                <a:spcPct val="90000"/>
              </a:lnSpc>
            </a:pPr>
            <a:r>
              <a:rPr lang="en-US"/>
              <a:t>Congress has set up a variety of lower courts</a:t>
            </a:r>
          </a:p>
          <a:p>
            <a:pPr>
              <a:lnSpc>
                <a:spcPct val="90000"/>
              </a:lnSpc>
            </a:pPr>
            <a:r>
              <a:rPr lang="en-US"/>
              <a:t>States already had courts before Constitution</a:t>
            </a:r>
          </a:p>
          <a:p>
            <a:pPr>
              <a:lnSpc>
                <a:spcPct val="90000"/>
              </a:lnSpc>
            </a:pPr>
            <a:r>
              <a:rPr lang="en-US"/>
              <a:t>Today, we have two levels of courts---State and Federal---that exist side by side</a:t>
            </a:r>
          </a:p>
          <a:p>
            <a:pPr lvl="1">
              <a:lnSpc>
                <a:spcPct val="90000"/>
              </a:lnSpc>
            </a:pPr>
            <a:r>
              <a:rPr lang="en-US"/>
              <a:t>State Courts base their rulings off of state constitutions</a:t>
            </a:r>
          </a:p>
          <a:p>
            <a:pPr lvl="1">
              <a:lnSpc>
                <a:spcPct val="90000"/>
              </a:lnSpc>
            </a:pPr>
            <a:r>
              <a:rPr lang="en-US"/>
              <a:t>Federal Courts base their rulings off of 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Foundations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403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Terms</a:t>
            </a:r>
          </a:p>
          <a:p>
            <a:pPr lvl="1">
              <a:lnSpc>
                <a:spcPct val="90000"/>
              </a:lnSpc>
            </a:pPr>
            <a:r>
              <a:rPr lang="en-US"/>
              <a:t>Federal judges serve a life term on “good behavior”</a:t>
            </a:r>
          </a:p>
          <a:p>
            <a:pPr lvl="1">
              <a:lnSpc>
                <a:spcPct val="90000"/>
              </a:lnSpc>
            </a:pPr>
            <a:r>
              <a:rPr lang="en-US"/>
              <a:t>Once they are appointed by the _____ and confirmed by the _____, they can only be removed from office by _______ from the ________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4038600" cy="4073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Pay and Benefits</a:t>
            </a:r>
          </a:p>
          <a:p>
            <a:pPr lvl="1">
              <a:lnSpc>
                <a:spcPct val="90000"/>
              </a:lnSpc>
            </a:pPr>
            <a:r>
              <a:rPr lang="en-US"/>
              <a:t>1998—Supreme Court Justices made $167,900 and the Chief Justice made $175,400</a:t>
            </a:r>
          </a:p>
          <a:p>
            <a:pPr lvl="1">
              <a:lnSpc>
                <a:spcPct val="90000"/>
              </a:lnSpc>
            </a:pPr>
            <a:r>
              <a:rPr lang="en-US"/>
              <a:t>Other federal judges between $125,700 and $145,000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" y="14478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Article 3 also provides the guidelines of the terms of office and compensation of federal judges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9222" grpId="0" build="p"/>
      <p:bldP spid="9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Jurisdiction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Article 3 Section 2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Federal Courts may try cases involving</a:t>
            </a:r>
          </a:p>
          <a:p>
            <a:pPr lvl="2">
              <a:lnSpc>
                <a:spcPct val="80000"/>
              </a:lnSpc>
            </a:pPr>
            <a:r>
              <a:rPr lang="en-US"/>
              <a:t>Ambassadors or other representatives of foreign governments</a:t>
            </a:r>
          </a:p>
          <a:p>
            <a:pPr lvl="2">
              <a:lnSpc>
                <a:spcPct val="80000"/>
              </a:lnSpc>
            </a:pPr>
            <a:r>
              <a:rPr lang="en-US"/>
              <a:t>Maritime law</a:t>
            </a:r>
          </a:p>
          <a:p>
            <a:pPr lvl="2">
              <a:lnSpc>
                <a:spcPct val="80000"/>
              </a:lnSpc>
            </a:pPr>
            <a:r>
              <a:rPr lang="en-US"/>
              <a:t>Bankruptcy cases</a:t>
            </a:r>
          </a:p>
          <a:p>
            <a:pPr lvl="2">
              <a:lnSpc>
                <a:spcPct val="80000"/>
              </a:lnSpc>
            </a:pPr>
            <a:r>
              <a:rPr lang="en-US"/>
              <a:t>Two or more state governments</a:t>
            </a:r>
          </a:p>
          <a:p>
            <a:pPr lvl="2">
              <a:lnSpc>
                <a:spcPct val="80000"/>
              </a:lnSpc>
            </a:pPr>
            <a:r>
              <a:rPr lang="en-US"/>
              <a:t>Citizens of different states</a:t>
            </a:r>
          </a:p>
          <a:p>
            <a:pPr lvl="2">
              <a:lnSpc>
                <a:spcPct val="80000"/>
              </a:lnSpc>
            </a:pPr>
            <a:r>
              <a:rPr lang="en-US"/>
              <a:t>A state and a citizen of a different state or foreign country</a:t>
            </a:r>
          </a:p>
          <a:p>
            <a:pPr lvl="2">
              <a:lnSpc>
                <a:spcPct val="80000"/>
              </a:lnSpc>
            </a:pPr>
            <a:r>
              <a:rPr lang="en-US"/>
              <a:t>Citizens of the same state claiming lands under grants of different states</a:t>
            </a:r>
          </a:p>
          <a:p>
            <a:pPr lvl="2">
              <a:lnSpc>
                <a:spcPct val="80000"/>
              </a:lnSpc>
            </a:pPr>
            <a:r>
              <a:rPr lang="en-US"/>
              <a:t>U.S. laws and treaties or the interpretation of the Constitution</a:t>
            </a:r>
          </a:p>
        </p:txBody>
      </p:sp>
      <p:pic>
        <p:nvPicPr>
          <p:cNvPr id="11268" name="Picture 4" descr="j01495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Jurisdiction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Exclusive Jurisdiction cases are heard by Federal Courts only---not state courts</a:t>
            </a:r>
          </a:p>
          <a:p>
            <a:pPr lvl="1"/>
            <a:r>
              <a:rPr lang="en-US"/>
              <a:t>These are cases “arising under the Constitution, the laws of the United States, and treaties”</a:t>
            </a:r>
          </a:p>
          <a:p>
            <a:r>
              <a:rPr lang="en-US"/>
              <a:t>Concurrent Jurisdiction—federal and state courts share jurisdiction</a:t>
            </a:r>
          </a:p>
          <a:p>
            <a:pPr lvl="1"/>
            <a:r>
              <a:rPr lang="en-US"/>
              <a:t>If a person commits a crime that violates both state and federal law, the case may go to either state or federal court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Law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/>
              <a:t>Types of Law</a:t>
            </a:r>
          </a:p>
          <a:p>
            <a:pPr lvl="1"/>
            <a:r>
              <a:rPr lang="en-US"/>
              <a:t>Civil</a:t>
            </a:r>
          </a:p>
          <a:p>
            <a:pPr lvl="2"/>
            <a:r>
              <a:rPr lang="en-US"/>
              <a:t>Deals with the rights and relationships of private citizens</a:t>
            </a:r>
          </a:p>
          <a:p>
            <a:pPr lvl="1"/>
            <a:r>
              <a:rPr lang="en-US"/>
              <a:t>Criminal </a:t>
            </a:r>
          </a:p>
          <a:p>
            <a:pPr lvl="2"/>
            <a:r>
              <a:rPr lang="en-US"/>
              <a:t>Deals with crimes and providing for their punishment</a:t>
            </a:r>
          </a:p>
          <a:p>
            <a:pPr lvl="1"/>
            <a:r>
              <a:rPr lang="en-US"/>
              <a:t>Constitutional</a:t>
            </a:r>
          </a:p>
          <a:p>
            <a:pPr lvl="2"/>
            <a:r>
              <a:rPr lang="en-US"/>
              <a:t>Type of law relating to the interpretation of the Constitution</a:t>
            </a:r>
          </a:p>
        </p:txBody>
      </p:sp>
      <p:pic>
        <p:nvPicPr>
          <p:cNvPr id="13316" name="Picture 4" descr="j029683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802313"/>
            <a:ext cx="1219200" cy="105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Judicial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power of the courts to establish the constitutionality of national, state, or local acts of government</a:t>
            </a:r>
          </a:p>
          <a:p>
            <a:pPr lvl="1">
              <a:lnSpc>
                <a:spcPct val="90000"/>
              </a:lnSpc>
            </a:pPr>
            <a:r>
              <a:rPr lang="en-US"/>
              <a:t>Not in the Constitution</a:t>
            </a:r>
          </a:p>
          <a:p>
            <a:pPr lvl="1">
              <a:lnSpc>
                <a:spcPct val="90000"/>
              </a:lnSpc>
            </a:pPr>
            <a:r>
              <a:rPr lang="en-US"/>
              <a:t>Debate between Jefferson and Hamilton</a:t>
            </a:r>
          </a:p>
          <a:p>
            <a:pPr lvl="2">
              <a:lnSpc>
                <a:spcPct val="90000"/>
              </a:lnSpc>
            </a:pPr>
            <a:r>
              <a:rPr lang="en-US"/>
              <a:t>Jefferson was a ‘strict constructionist’—meaning that judges ought to base their decisions on a narrow interpretation of the language of the Constitution</a:t>
            </a:r>
          </a:p>
          <a:p>
            <a:pPr lvl="2">
              <a:lnSpc>
                <a:spcPct val="90000"/>
              </a:lnSpc>
            </a:pPr>
            <a:r>
              <a:rPr lang="en-US"/>
              <a:t>Hamilton was a ‘loose constructionist’—meaning judges have considerable freedom in interpreting the Constitution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25" y="381000"/>
            <a:ext cx="2301875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Supreme Court of the United States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175125" y="2286000"/>
            <a:ext cx="2301875" cy="915988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Court of Appeals for the Federal Circuit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1524000" cy="641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12 Court of Appeals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76600" y="3657600"/>
            <a:ext cx="1143000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Tax Court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47800" y="3657600"/>
            <a:ext cx="1600200" cy="915988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Federal Regulatory Agencies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3657600"/>
            <a:ext cx="1219200" cy="9159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94 District Courts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086600" y="2286000"/>
            <a:ext cx="1828800" cy="915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Court of Military Appeals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146925" y="3810000"/>
            <a:ext cx="1692275" cy="915988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Courts of Military Review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508125" y="5486400"/>
            <a:ext cx="2301875" cy="91598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Court of International Trade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175125" y="5530850"/>
            <a:ext cx="2301875" cy="366713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Claims Court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689725" y="5486400"/>
            <a:ext cx="2301875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omic Sans MS" pitchFamily="66" charset="0"/>
              </a:rPr>
              <a:t>Court of Veterans Appeals</a:t>
            </a:r>
          </a:p>
        </p:txBody>
      </p:sp>
      <p:cxnSp>
        <p:nvCxnSpPr>
          <p:cNvPr id="15375" name="AutoShape 15"/>
          <p:cNvCxnSpPr>
            <a:cxnSpLocks noChangeShapeType="1"/>
            <a:stCxn id="15364" idx="2"/>
            <a:endCxn id="15365" idx="0"/>
          </p:cNvCxnSpPr>
          <p:nvPr/>
        </p:nvCxnSpPr>
        <p:spPr bwMode="auto">
          <a:xfrm>
            <a:off x="5326063" y="1022350"/>
            <a:ext cx="0" cy="1263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6" name="AutoShape 16"/>
          <p:cNvCxnSpPr>
            <a:cxnSpLocks noChangeShapeType="1"/>
            <a:stCxn id="15364" idx="2"/>
            <a:endCxn id="15366" idx="0"/>
          </p:cNvCxnSpPr>
          <p:nvPr/>
        </p:nvCxnSpPr>
        <p:spPr bwMode="auto">
          <a:xfrm rot="5400000">
            <a:off x="2945607" y="-94457"/>
            <a:ext cx="1263650" cy="3497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8" name="AutoShape 18"/>
          <p:cNvCxnSpPr>
            <a:cxnSpLocks noChangeShapeType="1"/>
            <a:stCxn id="15364" idx="2"/>
            <a:endCxn id="15370" idx="0"/>
          </p:cNvCxnSpPr>
          <p:nvPr/>
        </p:nvCxnSpPr>
        <p:spPr bwMode="auto">
          <a:xfrm rot="16200000" flipH="1">
            <a:off x="6031707" y="316706"/>
            <a:ext cx="1263650" cy="26749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9" name="AutoShape 19"/>
          <p:cNvCxnSpPr>
            <a:cxnSpLocks noChangeShapeType="1"/>
            <a:stCxn id="15370" idx="2"/>
            <a:endCxn id="15371" idx="0"/>
          </p:cNvCxnSpPr>
          <p:nvPr/>
        </p:nvCxnSpPr>
        <p:spPr bwMode="auto">
          <a:xfrm flipH="1">
            <a:off x="7993063" y="3201988"/>
            <a:ext cx="7937" cy="608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1" name="AutoShape 21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 rot="5400000">
            <a:off x="854075" y="2682875"/>
            <a:ext cx="730250" cy="1219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2" name="AutoShape 22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rot="16200000" flipH="1">
            <a:off x="2473325" y="2282825"/>
            <a:ext cx="730250" cy="2019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3" name="AutoShape 23"/>
          <p:cNvCxnSpPr>
            <a:cxnSpLocks noChangeShapeType="1"/>
            <a:stCxn id="15366" idx="2"/>
            <a:endCxn id="15368" idx="0"/>
          </p:cNvCxnSpPr>
          <p:nvPr/>
        </p:nvCxnSpPr>
        <p:spPr bwMode="auto">
          <a:xfrm rot="16200000" flipH="1">
            <a:off x="1673225" y="3082925"/>
            <a:ext cx="730250" cy="419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4" name="AutoShape 24"/>
          <p:cNvCxnSpPr>
            <a:cxnSpLocks noChangeShapeType="1"/>
            <a:stCxn id="15365" idx="2"/>
            <a:endCxn id="15373" idx="0"/>
          </p:cNvCxnSpPr>
          <p:nvPr/>
        </p:nvCxnSpPr>
        <p:spPr bwMode="auto">
          <a:xfrm rot="5400000">
            <a:off x="4161632" y="4366419"/>
            <a:ext cx="23288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5" name="AutoShape 25"/>
          <p:cNvCxnSpPr>
            <a:cxnSpLocks noChangeShapeType="1"/>
            <a:stCxn id="15373" idx="0"/>
            <a:endCxn id="15372" idx="0"/>
          </p:cNvCxnSpPr>
          <p:nvPr/>
        </p:nvCxnSpPr>
        <p:spPr bwMode="auto">
          <a:xfrm rot="5400000" flipH="1">
            <a:off x="3970338" y="4175125"/>
            <a:ext cx="44450" cy="2667000"/>
          </a:xfrm>
          <a:prstGeom prst="bent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86" name="AutoShape 26"/>
          <p:cNvCxnSpPr>
            <a:cxnSpLocks noChangeShapeType="1"/>
            <a:stCxn id="15373" idx="0"/>
            <a:endCxn id="15374" idx="0"/>
          </p:cNvCxnSpPr>
          <p:nvPr/>
        </p:nvCxnSpPr>
        <p:spPr bwMode="auto">
          <a:xfrm rot="16200000">
            <a:off x="6561138" y="4251325"/>
            <a:ext cx="44450" cy="2514600"/>
          </a:xfrm>
          <a:prstGeom prst="bent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96838" y="304800"/>
            <a:ext cx="3746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THE FEDERAL COURT SYSTEM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942</TotalTime>
  <Words>719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Tahoma</vt:lpstr>
      <vt:lpstr>Wingdings</vt:lpstr>
      <vt:lpstr>Comic Sans MS</vt:lpstr>
      <vt:lpstr>Balance</vt:lpstr>
      <vt:lpstr>THE CONSTITUTION</vt:lpstr>
      <vt:lpstr>Judicial Branch</vt:lpstr>
      <vt:lpstr>Foundations</vt:lpstr>
      <vt:lpstr>Foundations</vt:lpstr>
      <vt:lpstr>Jurisdiction</vt:lpstr>
      <vt:lpstr>Jurisdiction</vt:lpstr>
      <vt:lpstr>Law</vt:lpstr>
      <vt:lpstr>Judicial Review</vt:lpstr>
      <vt:lpstr>PowerPoint Presentation</vt:lpstr>
      <vt:lpstr>Federal Judges</vt:lpstr>
      <vt:lpstr>Supreme Court</vt:lpstr>
      <vt:lpstr>Supreme Court</vt:lpstr>
      <vt:lpstr>Checks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Leslie Tate</dc:creator>
  <cp:lastModifiedBy>.</cp:lastModifiedBy>
  <cp:revision>7</cp:revision>
  <dcterms:created xsi:type="dcterms:W3CDTF">2006-10-05T12:19:34Z</dcterms:created>
  <dcterms:modified xsi:type="dcterms:W3CDTF">2011-09-16T16:13:39Z</dcterms:modified>
</cp:coreProperties>
</file>